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5.xml" ContentType="application/vnd.openxmlformats-officedocument.presentationml.notes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Layouts/slideLayout17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0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5" r:id="rId3"/>
    <p:sldId id="263" r:id="rId4"/>
    <p:sldId id="270" r:id="rId5"/>
    <p:sldId id="287" r:id="rId6"/>
    <p:sldId id="288" r:id="rId7"/>
    <p:sldId id="277" r:id="rId8"/>
    <p:sldId id="278" r:id="rId9"/>
    <p:sldId id="281" r:id="rId10"/>
    <p:sldId id="282" r:id="rId11"/>
    <p:sldId id="276" r:id="rId12"/>
    <p:sldId id="290" r:id="rId13"/>
    <p:sldId id="285" r:id="rId14"/>
    <p:sldId id="289" r:id="rId15"/>
    <p:sldId id="286" r:id="rId16"/>
    <p:sldId id="291" r:id="rId17"/>
    <p:sldId id="292" r:id="rId18"/>
    <p:sldId id="295" r:id="rId19"/>
    <p:sldId id="294" r:id="rId20"/>
    <p:sldId id="293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  <p:clrMru>
    <a:srgbClr val="EB7D8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80986" autoAdjust="0"/>
  </p:normalViewPr>
  <p:slideViewPr>
    <p:cSldViewPr snapToGrid="0" snapToObjects="1">
      <p:cViewPr varScale="1">
        <p:scale>
          <a:sx n="69" d="100"/>
          <a:sy n="69" d="100"/>
        </p:scale>
        <p:origin x="-18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225A3-10E5-1446-847A-777EDEE4F704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D5604-4F2D-0343-8610-2F98FBDB9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5A7AD-8C5C-CC42-827B-2C651ACB0F50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23876-1D72-5F4B-B74C-72B6706D6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Fill</a:t>
            </a:r>
            <a:r>
              <a:rPr lang="en-US" baseline="0" dirty="0" smtClean="0"/>
              <a:t> this out as a group after partners work to complete the activity sheet: Identifying and Addressing Students’ Reading Comprehension Needs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B3C193-63D1-8C4F-9B68-22E9ECFCD1CE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13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ideas are coming up in Chapter 2 and are the framing ideas for the course</a:t>
            </a:r>
            <a:r>
              <a:rPr lang="en-US" baseline="0" dirty="0" smtClean="0"/>
              <a:t> and best practices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ideas are coming up in Chapter 2 and are the framing ideas for the course</a:t>
            </a:r>
            <a:r>
              <a:rPr lang="en-US" baseline="0" dirty="0" smtClean="0"/>
              <a:t> and best practices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7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8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D11672-4F41-2D48-B936-3A8C990AA7C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9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10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B3C193-63D1-8C4F-9B68-22E9ECFCD1CE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11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B3C193-63D1-8C4F-9B68-22E9ECFCD1CE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12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cps.org/offices/lis/models/elem.html" TargetMode="External"/><Relationship Id="rId3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September</a:t>
            </a:r>
            <a:r>
              <a:rPr lang="en-US" dirty="0" smtClean="0"/>
              <a:t> </a:t>
            </a:r>
            <a:r>
              <a:rPr lang="en-US" dirty="0" smtClean="0"/>
              <a:t>20</a:t>
            </a:r>
            <a:r>
              <a:rPr lang="en-US" dirty="0" smtClean="0"/>
              <a:t>, </a:t>
            </a:r>
            <a:r>
              <a:rPr lang="en-US" dirty="0" smtClean="0"/>
              <a:t>2011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Dr. Julie Coiro </a:t>
            </a:r>
          </a:p>
          <a:p>
            <a:r>
              <a:rPr lang="en-US" sz="1800" dirty="0" smtClean="0"/>
              <a:t>Chafee 615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93788" y="1340728"/>
            <a:ext cx="34044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EDC 423: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 Teaching Comprehension and Response in Elementary School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AFTER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8474" y="1806186"/>
            <a:ext cx="8068852" cy="50518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Organize and Shape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How can I best show my understanding of the most important big ideas?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Reflect and Revise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works and what doesn’t work</a:t>
            </a:r>
          </a:p>
          <a:p>
            <a:pPr>
              <a:lnSpc>
                <a:spcPct val="90000"/>
              </a:lnSpc>
            </a:pPr>
            <a:r>
              <a:rPr lang="en-US" sz="2600" b="1" dirty="0" smtClean="0"/>
              <a:t>Publish: Make comprehension public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How can I share? With whom? When? Where?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(How can we, as teachers, make this experience authentic – to address a real purpose) 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44920" y="775291"/>
            <a:ext cx="8077200" cy="1143000"/>
          </a:xfrm>
        </p:spPr>
        <p:txBody>
          <a:bodyPr/>
          <a:lstStyle/>
          <a:p>
            <a:pPr eaLnBrk="1" hangingPunct="1"/>
            <a:r>
              <a:rPr lang="en-US" sz="3600" b="1" i="1" dirty="0"/>
              <a:t>The Princess and The Bowling Ball</a:t>
            </a:r>
            <a:br>
              <a:rPr lang="en-US" sz="3600" b="1" i="1" dirty="0"/>
            </a:br>
            <a:r>
              <a:rPr lang="en-US" sz="2400" i="1" dirty="0" smtClean="0"/>
              <a:t>(Think-Aloud: Tell </a:t>
            </a:r>
            <a:r>
              <a:rPr lang="en-US" sz="2400" i="1" dirty="0"/>
              <a:t>what you are thinking as </a:t>
            </a:r>
            <a:r>
              <a:rPr lang="en-US" sz="2400" i="1" dirty="0" smtClean="0"/>
              <a:t>you</a:t>
            </a:r>
            <a:r>
              <a:rPr lang="en-US" sz="2400" i="1" dirty="0" smtClean="0"/>
              <a:t> read) 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/>
              <a:t>Predicting</a:t>
            </a:r>
            <a:r>
              <a:rPr lang="en-US" sz="2800" dirty="0"/>
              <a:t>…from the title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/>
              <a:t>Making Connections</a:t>
            </a:r>
            <a:r>
              <a:rPr lang="en-US" sz="2800" dirty="0"/>
              <a:t>…after I read</a:t>
            </a:r>
            <a:r>
              <a:rPr lang="en-US" sz="2800" dirty="0" smtClean="0"/>
              <a:t> a few sentences – to link to something familiar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/>
              <a:t>Questioning</a:t>
            </a:r>
            <a:r>
              <a:rPr lang="en-US" sz="2800" dirty="0"/>
              <a:t>…What does a pea have to do with a bowling ball?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/>
              <a:t>Visualizing</a:t>
            </a:r>
            <a:r>
              <a:rPr lang="en-US" sz="2800" dirty="0"/>
              <a:t>…”I felt like I was sleeping on a lump </a:t>
            </a:r>
            <a:r>
              <a:rPr lang="en-US" sz="2800" i="1" dirty="0"/>
              <a:t>as big as</a:t>
            </a:r>
            <a:r>
              <a:rPr lang="en-US" sz="2800" dirty="0"/>
              <a:t> a bowling ball”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/>
              <a:t>Summarizing</a:t>
            </a:r>
            <a:r>
              <a:rPr lang="en-US" sz="2800" dirty="0"/>
              <a:t>…address and resolve my confusion - Somebody/Wanted/But/So</a:t>
            </a:r>
          </a:p>
          <a:p>
            <a:pPr eaLnBrk="1" hangingPunct="1"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44920" y="775291"/>
            <a:ext cx="8077200" cy="1143000"/>
          </a:xfrm>
        </p:spPr>
        <p:txBody>
          <a:bodyPr/>
          <a:lstStyle/>
          <a:p>
            <a:pPr eaLnBrk="1" hangingPunct="1"/>
            <a:r>
              <a:rPr lang="en-US" sz="3600" b="1" i="1" dirty="0" smtClean="0"/>
              <a:t>Using CPS with Alternative Texts: </a:t>
            </a:r>
            <a:br>
              <a:rPr lang="en-US" sz="3600" b="1" i="1" dirty="0" smtClean="0"/>
            </a:br>
            <a:r>
              <a:rPr lang="en-US" sz="2400" i="1" dirty="0" smtClean="0"/>
              <a:t>(Think-Aloud: Tell </a:t>
            </a:r>
            <a:r>
              <a:rPr lang="en-US" sz="2400" i="1" dirty="0"/>
              <a:t>what you are thinking as </a:t>
            </a:r>
            <a:r>
              <a:rPr lang="en-US" sz="2400" i="1" dirty="0" smtClean="0"/>
              <a:t>you</a:t>
            </a:r>
            <a:r>
              <a:rPr lang="en-US" sz="2400" i="1" dirty="0" smtClean="0"/>
              <a:t> read) 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Cheerios Box 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5" name="Picture 4" descr="Screen shot 2011-09-18 at 9.24.2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7443" y="2120900"/>
            <a:ext cx="2832100" cy="4203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61671"/>
            <a:ext cx="8077200" cy="827240"/>
          </a:xfrm>
        </p:spPr>
        <p:txBody>
          <a:bodyPr/>
          <a:lstStyle/>
          <a:p>
            <a:pPr eaLnBrk="1" hangingPunct="1"/>
            <a:r>
              <a:rPr lang="en-US" sz="3600" b="1" i="1" dirty="0" smtClean="0"/>
              <a:t>Seeing the Strategies in Action: </a:t>
            </a:r>
            <a:r>
              <a:rPr lang="en-US" sz="3600" b="1" i="1" dirty="0" smtClean="0"/>
              <a:t/>
            </a:r>
            <a:br>
              <a:rPr lang="en-US" sz="3600" b="1" i="1" dirty="0" smtClean="0"/>
            </a:br>
            <a:r>
              <a:rPr lang="en-US" sz="3600" i="1" dirty="0" smtClean="0"/>
              <a:t>My Father’s Dragon OR </a:t>
            </a:r>
            <a:br>
              <a:rPr lang="en-US" sz="3600" i="1" dirty="0" smtClean="0"/>
            </a:br>
            <a:r>
              <a:rPr lang="en-US" i="1" dirty="0" smtClean="0"/>
              <a:t>The Gorilla Rescue </a:t>
            </a:r>
            <a:r>
              <a:rPr lang="en-US" sz="3600" b="1" i="1" dirty="0" smtClean="0"/>
              <a:t/>
            </a:r>
            <a:br>
              <a:rPr lang="en-US" sz="3600" b="1" i="1" dirty="0" smtClean="0"/>
            </a:b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18230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Before:  </a:t>
            </a:r>
            <a:r>
              <a:rPr lang="en-US" sz="2800" dirty="0" smtClean="0"/>
              <a:t>Set a </a:t>
            </a:r>
            <a:r>
              <a:rPr lang="en-US" sz="2800" dirty="0" smtClean="0"/>
              <a:t>purpose -- Read </a:t>
            </a:r>
            <a:r>
              <a:rPr lang="en-US" sz="2800" dirty="0" smtClean="0"/>
              <a:t>the story silently and actively stop to apply comprehension strategies that help you take and make meaning from the text.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During:</a:t>
            </a:r>
            <a:r>
              <a:rPr lang="en-US" sz="2800" b="1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600" b="1" dirty="0" smtClean="0"/>
              <a:t>1. </a:t>
            </a:r>
            <a:r>
              <a:rPr lang="en-US" sz="2600" dirty="0" smtClean="0"/>
              <a:t>Re-read to identify stopping points; 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2. Pose a logical question that builds understanding; 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3. Label type of thinking required to answer</a:t>
            </a:r>
            <a:endParaRPr lang="en-US" sz="26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After: </a:t>
            </a:r>
            <a:r>
              <a:rPr lang="en-US" sz="2800" dirty="0" smtClean="0"/>
              <a:t>Share/Compare</a:t>
            </a:r>
            <a:r>
              <a:rPr lang="en-US" sz="2800" dirty="0" smtClean="0"/>
              <a:t> across texts</a:t>
            </a:r>
          </a:p>
          <a:p>
            <a:pPr eaLnBrk="1" hangingPunct="1"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Ideas Chapter 3: (</a:t>
            </a:r>
            <a:r>
              <a:rPr lang="en-US" dirty="0" err="1" smtClean="0"/>
              <a:t>p</a:t>
            </a:r>
            <a:r>
              <a:rPr lang="en-US" dirty="0" smtClean="0"/>
              <a:t>. 52-65)</a:t>
            </a:r>
            <a:br>
              <a:rPr lang="en-US" dirty="0" smtClean="0"/>
            </a:br>
            <a:r>
              <a:rPr lang="en-US" dirty="0" smtClean="0"/>
              <a:t>Best Practice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795320"/>
            <a:ext cx="8376414" cy="487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Response options congruent with 21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century life (multimodal, visual, digital, and diverse) </a:t>
            </a:r>
          </a:p>
          <a:p>
            <a:r>
              <a:rPr lang="en-US" sz="2400" dirty="0" smtClean="0"/>
              <a:t>Involve in genuine conversations &amp; discussions with long-term projects that exhibit comprehension while fostering motivation</a:t>
            </a:r>
          </a:p>
          <a:p>
            <a:r>
              <a:rPr lang="en-US" sz="2400" dirty="0" smtClean="0"/>
              <a:t>5 Factors &amp; Planning questions: page 60</a:t>
            </a:r>
          </a:p>
          <a:p>
            <a:r>
              <a:rPr lang="en-US" sz="2400" b="1" dirty="0" smtClean="0"/>
              <a:t>As teachers: </a:t>
            </a:r>
            <a:r>
              <a:rPr lang="en-US" sz="2400" dirty="0" smtClean="0"/>
              <a:t>style &amp; substance; enthusiastic &amp; optimistic personality; desire to learn; reflective strategic thinkers </a:t>
            </a:r>
          </a:p>
          <a:p>
            <a:r>
              <a:rPr lang="en-US" sz="2400" b="1" dirty="0" smtClean="0"/>
              <a:t>As readers</a:t>
            </a:r>
            <a:r>
              <a:rPr lang="en-US" sz="2400" dirty="0" smtClean="0"/>
              <a:t>: reflect on personal use of CPS strategies to inform personal knowledge, beliefs, and practice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 Book Activity</a:t>
            </a:r>
            <a:r>
              <a:rPr lang="en-US" dirty="0" smtClean="0"/>
              <a:t> 2</a:t>
            </a:r>
            <a:br>
              <a:rPr lang="en-US" dirty="0" smtClean="0"/>
            </a:br>
            <a:r>
              <a:rPr lang="en-US" dirty="0" smtClean="0"/>
              <a:t>Comprehension Self-Assessment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8089901" cy="4144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Part 1:</a:t>
            </a:r>
            <a:r>
              <a:rPr lang="en-US" sz="2800" dirty="0" smtClean="0"/>
              <a:t> Read </a:t>
            </a:r>
            <a:r>
              <a:rPr lang="en-US" sz="2800" dirty="0" smtClean="0"/>
              <a:t>challenging text and rate </a:t>
            </a:r>
            <a:endParaRPr lang="en-US" sz="2800" dirty="0" smtClean="0"/>
          </a:p>
          <a:p>
            <a:r>
              <a:rPr lang="en-US" sz="2800" dirty="0" smtClean="0"/>
              <a:t>Part 2:</a:t>
            </a:r>
            <a:r>
              <a:rPr lang="en-US" sz="2800" dirty="0" smtClean="0"/>
              <a:t> Reflect on use of comprehension strategies </a:t>
            </a:r>
          </a:p>
          <a:p>
            <a:r>
              <a:rPr lang="en-US" sz="2800" dirty="0" smtClean="0"/>
              <a:t>Part 3: Reread challenging excerpt and apply comprehension strategies </a:t>
            </a:r>
          </a:p>
          <a:p>
            <a:r>
              <a:rPr lang="en-US" sz="2800" dirty="0" smtClean="0"/>
              <a:t>Part 4: Reflect on rating &amp; assignment</a:t>
            </a:r>
            <a:endParaRPr lang="en-US" sz="2800" dirty="0" smtClean="0"/>
          </a:p>
          <a:p>
            <a:r>
              <a:rPr lang="en-US" sz="2800" dirty="0" smtClean="0"/>
              <a:t>Also Read Chapter 3: Pages</a:t>
            </a:r>
            <a:r>
              <a:rPr lang="en-US" sz="2800" dirty="0" smtClean="0"/>
              <a:t> </a:t>
            </a:r>
            <a:r>
              <a:rPr lang="en-US" sz="2800" dirty="0" smtClean="0"/>
              <a:t>65-77</a:t>
            </a:r>
            <a:r>
              <a:rPr lang="en-US" sz="2800" dirty="0" smtClean="0"/>
              <a:t> </a:t>
            </a:r>
            <a:r>
              <a:rPr lang="en-US" sz="2800" dirty="0" smtClean="0"/>
              <a:t>(Supportive</a:t>
            </a:r>
            <a:r>
              <a:rPr lang="en-US" sz="2800" dirty="0" smtClean="0"/>
              <a:t> Learning Contexts) </a:t>
            </a:r>
            <a:endParaRPr lang="en-U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Essential Questions</a:t>
            </a:r>
            <a:endParaRPr lang="en-US" b="1" dirty="0"/>
          </a:p>
        </p:txBody>
      </p:sp>
      <p:pic>
        <p:nvPicPr>
          <p:cNvPr id="4" name="Picture 3" descr="Screen shot 2011-09-19 at 8.20.0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1181100"/>
            <a:ext cx="8877300" cy="56769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168" y="239259"/>
            <a:ext cx="7556313" cy="1116106"/>
          </a:xfrm>
        </p:spPr>
        <p:txBody>
          <a:bodyPr/>
          <a:lstStyle/>
          <a:p>
            <a:r>
              <a:rPr lang="en-US" b="1" dirty="0" smtClean="0"/>
              <a:t>Essential Questions </a:t>
            </a:r>
            <a:r>
              <a:rPr lang="en-US" sz="3200" dirty="0" smtClean="0"/>
              <a:t>(Reframe topics to provide purpose and connections; to motivate and engage) 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98472" y="2202055"/>
            <a:ext cx="8208345" cy="4144963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Habitats:</a:t>
            </a:r>
            <a:r>
              <a:rPr lang="en-US" sz="2800" dirty="0" smtClean="0"/>
              <a:t>  What makes a good home? For us? For bears? For lobsters? </a:t>
            </a:r>
          </a:p>
          <a:p>
            <a:r>
              <a:rPr lang="en-US" sz="2800" b="1" dirty="0" smtClean="0"/>
              <a:t>Community</a:t>
            </a:r>
            <a:r>
              <a:rPr lang="en-US" sz="2800" dirty="0" smtClean="0"/>
              <a:t>: How can we improve our school?</a:t>
            </a:r>
          </a:p>
          <a:p>
            <a:r>
              <a:rPr lang="en-US" sz="2800" b="1" dirty="0" smtClean="0"/>
              <a:t>Science</a:t>
            </a:r>
            <a:r>
              <a:rPr lang="en-US" sz="2800" dirty="0" smtClean="0"/>
              <a:t>: How does flight influence and change behavior (for birds, for humans)?</a:t>
            </a:r>
          </a:p>
          <a:p>
            <a:r>
              <a:rPr lang="en-US" sz="2800" b="1" dirty="0" smtClean="0"/>
              <a:t>Geometry</a:t>
            </a:r>
            <a:r>
              <a:rPr lang="en-US" sz="2800" dirty="0" smtClean="0"/>
              <a:t>: How can we use what we know about math to build a new playground? A doghouse?  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1-09-19 at 8.31.26 AM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378" y="0"/>
            <a:ext cx="786324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Questions: </a:t>
            </a:r>
            <a:br>
              <a:rPr lang="en-US" dirty="0" smtClean="0"/>
            </a:br>
            <a:r>
              <a:rPr lang="en-US" dirty="0" smtClean="0"/>
              <a:t>You Try…</a:t>
            </a:r>
            <a:endParaRPr lang="en-US" dirty="0"/>
          </a:p>
        </p:txBody>
      </p:sp>
      <p:pic>
        <p:nvPicPr>
          <p:cNvPr id="4" name="Picture 3" descr="Screen shot 2011-09-19 at 8.25.3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555" y="224971"/>
            <a:ext cx="3198329" cy="2750458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98473" y="1981200"/>
            <a:ext cx="5447197" cy="4144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Lesson/Big Idea: </a:t>
            </a:r>
          </a:p>
          <a:p>
            <a:r>
              <a:rPr lang="en-US" sz="2800" dirty="0" smtClean="0"/>
              <a:t>Questions?  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from Last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347591"/>
            <a:ext cx="8159576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To understand how the </a:t>
            </a:r>
            <a:r>
              <a:rPr lang="en-US" sz="2800" u="sng" dirty="0" smtClean="0"/>
              <a:t>five components of reading </a:t>
            </a:r>
            <a:r>
              <a:rPr lang="en-US" sz="2800" dirty="0" smtClean="0"/>
              <a:t>fit together to stress “Comprehension First” (at all grade levels) </a:t>
            </a:r>
            <a:endParaRPr lang="en-US" sz="2800" dirty="0" smtClean="0"/>
          </a:p>
          <a:p>
            <a:r>
              <a:rPr lang="en-US" sz="2800" dirty="0" smtClean="0"/>
              <a:t>Examine &amp; </a:t>
            </a:r>
            <a:r>
              <a:rPr lang="en-US" sz="2800" dirty="0" smtClean="0"/>
              <a:t>Discuss Emma’s Instruction (Classroom Snapshot): </a:t>
            </a:r>
          </a:p>
          <a:p>
            <a:pPr lvl="1"/>
            <a:r>
              <a:rPr lang="en-US" sz="2800" dirty="0" smtClean="0"/>
              <a:t>To </a:t>
            </a:r>
            <a:r>
              <a:rPr lang="en-US" sz="2800" dirty="0" smtClean="0"/>
              <a:t>identify a series of </a:t>
            </a:r>
            <a:r>
              <a:rPr lang="en-US" sz="2800" u="sng" dirty="0" smtClean="0"/>
              <a:t>instructional routines </a:t>
            </a:r>
            <a:r>
              <a:rPr lang="en-US" sz="2800" dirty="0" smtClean="0"/>
              <a:t>for teaching reading comprehension as inquiry and problem-solving </a:t>
            </a:r>
            <a:endParaRPr lang="en-US" sz="2800" dirty="0" smtClean="0"/>
          </a:p>
          <a:p>
            <a:pPr lvl="1"/>
            <a:r>
              <a:rPr lang="en-US" sz="2800" dirty="0" smtClean="0"/>
              <a:t>To </a:t>
            </a:r>
            <a:r>
              <a:rPr lang="en-US" sz="2800" dirty="0" smtClean="0"/>
              <a:t>practice </a:t>
            </a:r>
            <a:r>
              <a:rPr lang="en-US" sz="2800" u="sng" dirty="0" smtClean="0"/>
              <a:t>inferring </a:t>
            </a:r>
            <a:r>
              <a:rPr lang="en-US" sz="2800" dirty="0" smtClean="0"/>
              <a:t>(and how to teach students how to make inferences) &gt; class &amp; homework</a:t>
            </a:r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Questions:</a:t>
            </a:r>
            <a:br>
              <a:rPr lang="en-US" dirty="0" smtClean="0"/>
            </a:br>
            <a:r>
              <a:rPr lang="en-US" smtClean="0"/>
              <a:t>You Try…</a:t>
            </a:r>
            <a:endParaRPr lang="en-US" dirty="0"/>
          </a:p>
        </p:txBody>
      </p:sp>
      <p:pic>
        <p:nvPicPr>
          <p:cNvPr id="5" name="Picture 4" descr="Screen shot 2011-09-19 at 8.26.2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8864" y="210155"/>
            <a:ext cx="3301056" cy="259604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5344470" cy="4144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Lesson/Big </a:t>
            </a:r>
            <a:r>
              <a:rPr lang="en-US" sz="2800" dirty="0" smtClean="0"/>
              <a:t>Idea?</a:t>
            </a:r>
          </a:p>
          <a:p>
            <a:r>
              <a:rPr lang="en-US" sz="2800" dirty="0" smtClean="0"/>
              <a:t>Questions? 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050" y="220133"/>
            <a:ext cx="7556313" cy="1116106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Quick Check: </a:t>
            </a:r>
            <a:r>
              <a:rPr lang="en-US" sz="3200" dirty="0" smtClean="0"/>
              <a:t>A </a:t>
            </a:r>
            <a:r>
              <a:rPr lang="en-US" sz="3200" dirty="0" smtClean="0"/>
              <a:t>broader interpretation of core components of comprehension is needed to address the problem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1250116" y="2125783"/>
            <a:ext cx="6510551" cy="668204"/>
          </a:xfrm>
          <a:prstGeom prst="rect">
            <a:avLst/>
          </a:prstGeom>
          <a:solidFill>
            <a:srgbClr val="330F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50116" y="2760111"/>
            <a:ext cx="456059" cy="4004193"/>
          </a:xfrm>
          <a:prstGeom prst="rect">
            <a:avLst/>
          </a:prstGeom>
          <a:solidFill>
            <a:srgbClr val="330F4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P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H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O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N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E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M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C</a:t>
            </a:r>
          </a:p>
          <a:p>
            <a:pPr algn="ctr"/>
            <a:endParaRPr lang="en-US" b="1" dirty="0" smtClean="0">
              <a:solidFill>
                <a:srgbClr val="FFFFFF"/>
              </a:solidFill>
            </a:endParaRP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W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R</a:t>
            </a:r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E</a:t>
            </a:r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5329" y="2793981"/>
            <a:ext cx="456059" cy="3970318"/>
          </a:xfrm>
          <a:prstGeom prst="rect">
            <a:avLst/>
          </a:prstGeom>
          <a:solidFill>
            <a:srgbClr val="330F4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P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H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O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N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C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653506" y="2793987"/>
            <a:ext cx="456059" cy="3970318"/>
          </a:xfrm>
          <a:prstGeom prst="rect">
            <a:avLst/>
          </a:prstGeom>
          <a:solidFill>
            <a:srgbClr val="330F4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V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O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C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B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U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L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R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Y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983316" y="2793987"/>
            <a:ext cx="456059" cy="3970318"/>
          </a:xfrm>
          <a:prstGeom prst="rect">
            <a:avLst/>
          </a:prstGeom>
          <a:solidFill>
            <a:srgbClr val="330F4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F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L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U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E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N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C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Y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114086" y="2793986"/>
            <a:ext cx="456059" cy="403187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W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R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T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N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G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7251035" y="2793987"/>
            <a:ext cx="456059" cy="403187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sz="2000" b="1" dirty="0" smtClean="0">
              <a:solidFill>
                <a:srgbClr val="FFFFFF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M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O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T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V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T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O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N</a:t>
            </a:r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955477" y="2204471"/>
            <a:ext cx="3158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COMPREHENSION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710" y="198377"/>
            <a:ext cx="7556313" cy="1116106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Quick Check: </a:t>
            </a:r>
            <a:r>
              <a:rPr lang="en-US" dirty="0" smtClean="0"/>
              <a:t>Big </a:t>
            </a:r>
            <a:r>
              <a:rPr lang="en-US" dirty="0" smtClean="0"/>
              <a:t>Ideas about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Best </a:t>
            </a:r>
            <a:r>
              <a:rPr lang="en-US" dirty="0" smtClean="0"/>
              <a:t>Practices… (in Chapter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1445" y="1600408"/>
            <a:ext cx="7556313" cy="475015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Think</a:t>
            </a:r>
            <a:r>
              <a:rPr lang="en-US" sz="2800" b="1" dirty="0" smtClean="0"/>
              <a:t>-aloud </a:t>
            </a:r>
            <a:r>
              <a:rPr lang="en-US" sz="2800" dirty="0" smtClean="0"/>
              <a:t>and modeling thinking strategies (define, show, give examples, </a:t>
            </a:r>
            <a:br>
              <a:rPr lang="en-US" sz="2800" dirty="0" smtClean="0"/>
            </a:br>
            <a:r>
              <a:rPr lang="en-US" sz="2800" dirty="0" smtClean="0"/>
              <a:t>when/why use) </a:t>
            </a:r>
          </a:p>
          <a:p>
            <a:r>
              <a:rPr lang="en-US" sz="2800" dirty="0" smtClean="0"/>
              <a:t> </a:t>
            </a:r>
            <a:r>
              <a:rPr lang="en-US" sz="2800" b="1" dirty="0" smtClean="0"/>
              <a:t>Gradual Release of</a:t>
            </a:r>
            <a:r>
              <a:rPr lang="en-US" sz="2800" b="1" dirty="0" smtClean="0"/>
              <a:t> </a:t>
            </a:r>
            <a:br>
              <a:rPr lang="en-US" sz="2800" b="1" dirty="0" smtClean="0"/>
            </a:br>
            <a:r>
              <a:rPr lang="en-US" sz="2800" b="1" dirty="0" smtClean="0"/>
              <a:t>Responsibility </a:t>
            </a:r>
            <a:endParaRPr lang="en-US" sz="2800" b="1" dirty="0" smtClean="0"/>
          </a:p>
          <a:p>
            <a:pPr lvl="1"/>
            <a:r>
              <a:rPr lang="en-US" sz="2600" dirty="0" smtClean="0"/>
              <a:t>(I do &gt; We do &gt; You do) </a:t>
            </a:r>
          </a:p>
        </p:txBody>
      </p:sp>
      <p:graphicFrame>
        <p:nvGraphicFramePr>
          <p:cNvPr id="4" name="Group 30"/>
          <p:cNvGraphicFramePr>
            <a:graphicFrameLocks noGrp="1"/>
          </p:cNvGraphicFramePr>
          <p:nvPr/>
        </p:nvGraphicFramePr>
        <p:xfrm>
          <a:off x="6111148" y="2902697"/>
          <a:ext cx="1676400" cy="3640950"/>
        </p:xfrm>
        <a:graphic>
          <a:graphicData uri="http://schemas.openxmlformats.org/drawingml/2006/table">
            <a:tbl>
              <a:tblPr/>
              <a:tblGrid>
                <a:gridCol w="838200"/>
                <a:gridCol w="838200"/>
              </a:tblGrid>
              <a:tr h="7373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The Teacher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The Students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 </a:t>
                      </a: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watch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 </a:t>
                      </a: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help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do</a:t>
                      </a: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watch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do</a:t>
                      </a: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</a:tbl>
          </a:graphicData>
        </a:graphic>
      </p:graphicFrame>
      <p:sp>
        <p:nvSpPr>
          <p:cNvPr id="5" name="Line 34"/>
          <p:cNvSpPr>
            <a:spLocks noChangeShapeType="1"/>
          </p:cNvSpPr>
          <p:nvPr/>
        </p:nvSpPr>
        <p:spPr bwMode="auto">
          <a:xfrm>
            <a:off x="6943138" y="2530084"/>
            <a:ext cx="0" cy="4176736"/>
          </a:xfrm>
          <a:prstGeom prst="line">
            <a:avLst/>
          </a:prstGeom>
          <a:noFill/>
          <a:ln w="38100">
            <a:solidFill>
              <a:srgbClr val="FF221C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8645526" cy="4496447"/>
          </a:xfrm>
        </p:spPr>
        <p:txBody>
          <a:bodyPr>
            <a:normAutofit fontScale="92500" lnSpcReduction="20000"/>
          </a:bodyPr>
          <a:lstStyle/>
          <a:p>
            <a:r>
              <a:rPr lang="en-US" sz="3027" dirty="0" smtClean="0"/>
              <a:t>To explore aspects of </a:t>
            </a:r>
            <a:r>
              <a:rPr lang="en-US" sz="3027" u="sng" dirty="0" smtClean="0"/>
              <a:t>key reading comprehension/thinking strategies </a:t>
            </a:r>
            <a:r>
              <a:rPr lang="en-US" sz="3027" dirty="0" smtClean="0"/>
              <a:t>and</a:t>
            </a:r>
            <a:r>
              <a:rPr lang="en-US" sz="3027" dirty="0" smtClean="0"/>
              <a:t> see how they are logically applied to diverse texts Before/During/After reading</a:t>
            </a:r>
          </a:p>
          <a:p>
            <a:pPr lvl="1"/>
            <a:r>
              <a:rPr lang="en-US" sz="2595" dirty="0" smtClean="0"/>
              <a:t>A box of Cheerios! (Classroom Snapshot) </a:t>
            </a:r>
          </a:p>
          <a:p>
            <a:pPr lvl="1"/>
            <a:r>
              <a:rPr lang="en-US" sz="2595" dirty="0" smtClean="0"/>
              <a:t>A narrative text selection (My Father’s Dragon)</a:t>
            </a:r>
          </a:p>
          <a:p>
            <a:pPr lvl="1"/>
            <a:r>
              <a:rPr lang="en-US" sz="2595" dirty="0" smtClean="0"/>
              <a:t>An expository text selection (Gorilla Rescue)</a:t>
            </a:r>
          </a:p>
          <a:p>
            <a:pPr lvl="1"/>
            <a:endParaRPr lang="en-US" sz="2595" dirty="0" smtClean="0"/>
          </a:p>
          <a:p>
            <a:r>
              <a:rPr lang="en-US" sz="3027" dirty="0" smtClean="0"/>
              <a:t>To assess your own use of reading comprehension strategies with a challenging text (your homework) </a:t>
            </a:r>
          </a:p>
          <a:p>
            <a:pPr lvl="1"/>
            <a:endParaRPr lang="en-US" sz="2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710" y="694470"/>
            <a:ext cx="7556313" cy="1116106"/>
          </a:xfrm>
        </p:spPr>
        <p:txBody>
          <a:bodyPr/>
          <a:lstStyle/>
          <a:p>
            <a:r>
              <a:rPr lang="en-US" dirty="0" smtClean="0"/>
              <a:t>Big Ideas about Best Practices… (in Chapter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710" y="2416370"/>
            <a:ext cx="7556313" cy="357808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CPS and Before/During/After framework</a:t>
            </a:r>
          </a:p>
          <a:p>
            <a:pPr lvl="1"/>
            <a:r>
              <a:rPr lang="en-US" sz="2600" b="1" dirty="0" smtClean="0"/>
              <a:t>BEFORE</a:t>
            </a:r>
            <a:r>
              <a:rPr lang="en-US" sz="2600" dirty="0" smtClean="0"/>
              <a:t>: Set a purpose, activate background knowledge </a:t>
            </a:r>
          </a:p>
          <a:p>
            <a:pPr lvl="1"/>
            <a:r>
              <a:rPr lang="en-US" sz="2600" b="1" dirty="0" smtClean="0"/>
              <a:t>DURING</a:t>
            </a:r>
            <a:r>
              <a:rPr lang="en-US" sz="2600" dirty="0" smtClean="0"/>
              <a:t>: Big ideas, infer, connect, visualize, question/wonder, analyze, synthesize</a:t>
            </a:r>
          </a:p>
          <a:p>
            <a:pPr lvl="1"/>
            <a:r>
              <a:rPr lang="en-US" sz="2600" b="1" dirty="0" smtClean="0"/>
              <a:t>AFTER</a:t>
            </a:r>
            <a:r>
              <a:rPr lang="en-US" sz="2600" dirty="0" smtClean="0"/>
              <a:t>: Organize, shape, reflect, revise, </a:t>
            </a:r>
            <a:r>
              <a:rPr lang="en-US" sz="2600" dirty="0" smtClean="0"/>
              <a:t>publish</a:t>
            </a: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BEFORE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8474" y="1806186"/>
            <a:ext cx="8068852" cy="50518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Set a purpose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Create motivation &gt; Focus on the goal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What’s the problem?  Why am I using this text?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Predict and Connect: Overview to activate prior knowledge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What’s the title?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Do a picture walk.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do I already know about this?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do I predict will happen/I will learn?  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8714" y="196537"/>
            <a:ext cx="7556313" cy="1116106"/>
          </a:xfrm>
        </p:spPr>
        <p:txBody>
          <a:bodyPr/>
          <a:lstStyle/>
          <a:p>
            <a:pPr eaLnBrk="1" hangingPunct="1"/>
            <a:r>
              <a:rPr lang="en-US" i="1" dirty="0" smtClean="0"/>
              <a:t>DURING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(or listening or viewing) 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913" y="1706026"/>
            <a:ext cx="8407382" cy="5029095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b="1" dirty="0"/>
              <a:t>MONITOR</a:t>
            </a:r>
            <a:r>
              <a:rPr lang="en-US" sz="2400" dirty="0"/>
              <a:t>:  Be aware of mistakes and apply strategies to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repair</a:t>
            </a:r>
            <a:r>
              <a:rPr lang="en-US" sz="2400" dirty="0"/>
              <a:t>/revise </a:t>
            </a:r>
            <a:r>
              <a:rPr lang="en-US" sz="2400" dirty="0" smtClean="0"/>
              <a:t>understandings </a:t>
            </a:r>
            <a:r>
              <a:rPr lang="en-US" sz="2400" b="1" dirty="0" smtClean="0"/>
              <a:t>(CLARIFY)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Make Connections</a:t>
            </a:r>
            <a:r>
              <a:rPr lang="en-US" sz="2400" dirty="0" smtClean="0"/>
              <a:t>: Text-to-self, text-to-text, and text-to-world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Determine important ideas: </a:t>
            </a:r>
            <a:r>
              <a:rPr lang="en-US" sz="2400" dirty="0" smtClean="0"/>
              <a:t>Use text clues as evidence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Ask Questions: </a:t>
            </a:r>
            <a:r>
              <a:rPr lang="en-US" sz="2400" dirty="0"/>
              <a:t>Readers asks ?’</a:t>
            </a:r>
            <a:r>
              <a:rPr lang="en-US" sz="2400" dirty="0" err="1"/>
              <a:t>s</a:t>
            </a:r>
            <a:r>
              <a:rPr lang="en-US" sz="2400" dirty="0"/>
              <a:t> and reads to clarify before, during, and after reading</a:t>
            </a:r>
            <a:r>
              <a:rPr lang="en-US" sz="24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Analyze/Critique</a:t>
            </a:r>
            <a:r>
              <a:rPr lang="en-US" sz="2400" dirty="0" smtClean="0"/>
              <a:t>: Use text features and structures to reflect on what stands out (overall gist) and how it stands out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Visualize (Image): </a:t>
            </a:r>
            <a:r>
              <a:rPr lang="en-US" sz="2400" dirty="0" smtClean="0"/>
              <a:t>Use imagination and senses to picture, smell, taste, or feel something in the text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Infer</a:t>
            </a:r>
            <a:r>
              <a:rPr lang="en-US" sz="2400" dirty="0" smtClean="0"/>
              <a:t>: Use clues from text &amp; background knowledge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Summarize: </a:t>
            </a:r>
            <a:r>
              <a:rPr lang="en-US" sz="2400" dirty="0"/>
              <a:t>Identify the main idea and supporting details from the </a:t>
            </a:r>
            <a:r>
              <a:rPr lang="en-US" sz="2400" dirty="0" smtClean="0"/>
              <a:t>text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Synthesize</a:t>
            </a:r>
            <a:r>
              <a:rPr lang="en-US" sz="2400" dirty="0" smtClean="0"/>
              <a:t>: Tell the big ideas and add original reflection/interpretation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8"/>
          <p:cNvSpPr txBox="1">
            <a:spLocks noChangeArrowheads="1"/>
          </p:cNvSpPr>
          <p:nvPr/>
        </p:nvSpPr>
        <p:spPr bwMode="auto">
          <a:xfrm>
            <a:off x="4361015" y="3851017"/>
            <a:ext cx="498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2057101" y="3505200"/>
            <a:ext cx="375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S</a:t>
            </a:r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943600" y="5567362"/>
            <a:ext cx="3905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Key</a:t>
            </a:r>
            <a:r>
              <a:rPr lang="en-US" dirty="0" smtClean="0"/>
              <a:t> Reading </a:t>
            </a:r>
            <a:r>
              <a:rPr lang="en-US" dirty="0"/>
              <a:t>Strategies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M+MDAAVISS</a:t>
            </a:r>
            <a:endParaRPr lang="en-US" dirty="0"/>
          </a:p>
        </p:txBody>
      </p:sp>
      <p:sp>
        <p:nvSpPr>
          <p:cNvPr id="50179" name="AutoShape 3"/>
          <p:cNvSpPr>
            <a:spLocks noChangeArrowheads="1"/>
          </p:cNvSpPr>
          <p:nvPr/>
        </p:nvSpPr>
        <p:spPr bwMode="auto">
          <a:xfrm>
            <a:off x="3352800" y="3429000"/>
            <a:ext cx="2667000" cy="1371600"/>
          </a:xfrm>
          <a:prstGeom prst="roundRect">
            <a:avLst>
              <a:gd name="adj" fmla="val 16667"/>
            </a:avLst>
          </a:prstGeom>
          <a:solidFill>
            <a:schemeClr val="accent2">
              <a:lumMod val="10000"/>
              <a:lumOff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/>
              <a:t>MONITOR </a:t>
            </a:r>
          </a:p>
          <a:p>
            <a:pPr algn="ctr"/>
            <a:r>
              <a:rPr lang="en-US" dirty="0"/>
              <a:t>AND </a:t>
            </a:r>
          </a:p>
          <a:p>
            <a:pPr algn="ctr"/>
            <a:r>
              <a:rPr lang="en-US" dirty="0"/>
              <a:t>CLARIFY </a:t>
            </a:r>
          </a:p>
        </p:txBody>
      </p:sp>
      <p:sp>
        <p:nvSpPr>
          <p:cNvPr id="24580" name="Line 9"/>
          <p:cNvSpPr>
            <a:spLocks noChangeShapeType="1"/>
          </p:cNvSpPr>
          <p:nvPr/>
        </p:nvSpPr>
        <p:spPr bwMode="auto">
          <a:xfrm flipV="1">
            <a:off x="5943600" y="3200400"/>
            <a:ext cx="3048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Line 10"/>
          <p:cNvSpPr>
            <a:spLocks noChangeShapeType="1"/>
          </p:cNvSpPr>
          <p:nvPr/>
        </p:nvSpPr>
        <p:spPr bwMode="auto">
          <a:xfrm flipH="1" flipV="1">
            <a:off x="6019799" y="4343400"/>
            <a:ext cx="67503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Line 11"/>
          <p:cNvSpPr>
            <a:spLocks noChangeShapeType="1"/>
          </p:cNvSpPr>
          <p:nvPr/>
        </p:nvSpPr>
        <p:spPr bwMode="auto">
          <a:xfrm flipV="1">
            <a:off x="3962400" y="4800599"/>
            <a:ext cx="381000" cy="766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3" name="Line 12"/>
          <p:cNvSpPr>
            <a:spLocks noChangeShapeType="1"/>
          </p:cNvSpPr>
          <p:nvPr/>
        </p:nvSpPr>
        <p:spPr bwMode="auto">
          <a:xfrm flipV="1">
            <a:off x="2708274" y="4343400"/>
            <a:ext cx="644526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Line 13"/>
          <p:cNvSpPr>
            <a:spLocks noChangeShapeType="1"/>
          </p:cNvSpPr>
          <p:nvPr/>
        </p:nvSpPr>
        <p:spPr bwMode="auto">
          <a:xfrm flipH="1" flipV="1">
            <a:off x="4572000" y="25146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Line 15"/>
          <p:cNvSpPr>
            <a:spLocks noChangeShapeType="1"/>
          </p:cNvSpPr>
          <p:nvPr/>
        </p:nvSpPr>
        <p:spPr bwMode="auto">
          <a:xfrm flipH="1" flipV="1">
            <a:off x="2889848" y="2743200"/>
            <a:ext cx="724888" cy="704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TextBox 18"/>
          <p:cNvSpPr txBox="1">
            <a:spLocks noChangeArrowheads="1"/>
          </p:cNvSpPr>
          <p:nvPr/>
        </p:nvSpPr>
        <p:spPr bwMode="auto">
          <a:xfrm>
            <a:off x="4266819" y="1991380"/>
            <a:ext cx="498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24588" name="TextBox 19"/>
          <p:cNvSpPr txBox="1">
            <a:spLocks noChangeArrowheads="1"/>
          </p:cNvSpPr>
          <p:nvPr/>
        </p:nvSpPr>
        <p:spPr bwMode="auto">
          <a:xfrm>
            <a:off x="6248400" y="2743200"/>
            <a:ext cx="4464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/>
              <a:t>D</a:t>
            </a:r>
          </a:p>
        </p:txBody>
      </p:sp>
      <p:sp>
        <p:nvSpPr>
          <p:cNvPr id="24589" name="TextBox 20"/>
          <p:cNvSpPr txBox="1">
            <a:spLocks noChangeArrowheads="1"/>
          </p:cNvSpPr>
          <p:nvPr/>
        </p:nvSpPr>
        <p:spPr bwMode="auto">
          <a:xfrm>
            <a:off x="6896443" y="4133850"/>
            <a:ext cx="4032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A</a:t>
            </a:r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6468066" y="4112627"/>
            <a:ext cx="2667000" cy="685800"/>
          </a:xfrm>
          <a:prstGeom prst="roundRect">
            <a:avLst>
              <a:gd name="adj" fmla="val 4453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A</a:t>
            </a:r>
            <a:r>
              <a:rPr lang="en-US" dirty="0"/>
              <a:t>SK QUESTIONS</a:t>
            </a:r>
          </a:p>
        </p:txBody>
      </p:sp>
      <p:sp>
        <p:nvSpPr>
          <p:cNvPr id="24591" name="TextBox 21"/>
          <p:cNvSpPr txBox="1">
            <a:spLocks noChangeArrowheads="1"/>
          </p:cNvSpPr>
          <p:nvPr/>
        </p:nvSpPr>
        <p:spPr bwMode="auto">
          <a:xfrm>
            <a:off x="3505200" y="5560427"/>
            <a:ext cx="4411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V</a:t>
            </a:r>
          </a:p>
        </p:txBody>
      </p:sp>
      <p:sp>
        <p:nvSpPr>
          <p:cNvPr id="24592" name="TextBox 22"/>
          <p:cNvSpPr txBox="1">
            <a:spLocks noChangeArrowheads="1"/>
          </p:cNvSpPr>
          <p:nvPr/>
        </p:nvSpPr>
        <p:spPr bwMode="auto">
          <a:xfrm>
            <a:off x="2244725" y="4727450"/>
            <a:ext cx="2970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I</a:t>
            </a:r>
          </a:p>
        </p:txBody>
      </p:sp>
      <p:sp>
        <p:nvSpPr>
          <p:cNvPr id="24593" name="TextBox 23"/>
          <p:cNvSpPr txBox="1">
            <a:spLocks noChangeArrowheads="1"/>
          </p:cNvSpPr>
          <p:nvPr/>
        </p:nvSpPr>
        <p:spPr bwMode="auto">
          <a:xfrm>
            <a:off x="2506864" y="2133600"/>
            <a:ext cx="375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S</a:t>
            </a:r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484374" y="4727450"/>
            <a:ext cx="2223900" cy="839912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I</a:t>
            </a:r>
            <a:r>
              <a:rPr lang="en-US" dirty="0" smtClean="0"/>
              <a:t>NFER/</a:t>
            </a:r>
          </a:p>
          <a:p>
            <a:pPr algn="ctr"/>
            <a:r>
              <a:rPr lang="en-US" dirty="0"/>
              <a:t>PREDICT</a:t>
            </a:r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auto">
          <a:xfrm>
            <a:off x="3657600" y="1676400"/>
            <a:ext cx="2286000" cy="8382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M</a:t>
            </a:r>
            <a:r>
              <a:rPr lang="en-US" dirty="0"/>
              <a:t>AKE </a:t>
            </a:r>
          </a:p>
          <a:p>
            <a:pPr algn="ctr"/>
            <a:r>
              <a:rPr lang="en-US" dirty="0"/>
              <a:t>CONNECTIONS</a:t>
            </a:r>
          </a:p>
        </p:txBody>
      </p:sp>
      <p:sp>
        <p:nvSpPr>
          <p:cNvPr id="50183" name="AutoShape 7"/>
          <p:cNvSpPr>
            <a:spLocks noChangeArrowheads="1"/>
          </p:cNvSpPr>
          <p:nvPr/>
        </p:nvSpPr>
        <p:spPr bwMode="auto">
          <a:xfrm>
            <a:off x="2708274" y="5567362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V</a:t>
            </a:r>
            <a:r>
              <a:rPr lang="en-US" dirty="0"/>
              <a:t>ISUALIZE</a:t>
            </a:r>
          </a:p>
        </p:txBody>
      </p:sp>
      <p:sp>
        <p:nvSpPr>
          <p:cNvPr id="50184" name="AutoShape 8"/>
          <p:cNvSpPr>
            <a:spLocks noChangeArrowheads="1"/>
          </p:cNvSpPr>
          <p:nvPr/>
        </p:nvSpPr>
        <p:spPr bwMode="auto">
          <a:xfrm>
            <a:off x="1216025" y="2057400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S</a:t>
            </a:r>
            <a:r>
              <a:rPr lang="en-US" dirty="0" smtClean="0"/>
              <a:t>YNTHESIZE</a:t>
            </a:r>
            <a:endParaRPr lang="en-US" dirty="0"/>
          </a:p>
        </p:txBody>
      </p:sp>
      <p:sp>
        <p:nvSpPr>
          <p:cNvPr id="50190" name="AutoShape 14"/>
          <p:cNvSpPr>
            <a:spLocks noChangeArrowheads="1"/>
          </p:cNvSpPr>
          <p:nvPr/>
        </p:nvSpPr>
        <p:spPr bwMode="auto">
          <a:xfrm>
            <a:off x="6271413" y="2225480"/>
            <a:ext cx="2438400" cy="1066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D</a:t>
            </a:r>
            <a:r>
              <a:rPr lang="en-US" dirty="0"/>
              <a:t>ETERMINE </a:t>
            </a:r>
          </a:p>
          <a:p>
            <a:pPr algn="ctr"/>
            <a:r>
              <a:rPr lang="en-US" dirty="0"/>
              <a:t>IMPORTANT</a:t>
            </a:r>
          </a:p>
          <a:p>
            <a:pPr algn="ctr"/>
            <a:r>
              <a:rPr lang="en-US" dirty="0"/>
              <a:t>IDEAS</a:t>
            </a: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auto">
          <a:xfrm>
            <a:off x="5181600" y="5567362"/>
            <a:ext cx="2667000" cy="685800"/>
          </a:xfrm>
          <a:prstGeom prst="roundRect">
            <a:avLst>
              <a:gd name="adj" fmla="val 4453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A</a:t>
            </a:r>
            <a:r>
              <a:rPr lang="en-US" dirty="0" smtClean="0"/>
              <a:t>NALYZE/CRITIQUE</a:t>
            </a:r>
            <a:endParaRPr lang="en-US" dirty="0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 flipH="1" flipV="1">
            <a:off x="5181600" y="4800599"/>
            <a:ext cx="838200" cy="766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>
            <a:off x="484374" y="3448050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S</a:t>
            </a:r>
            <a:r>
              <a:rPr lang="en-US" dirty="0"/>
              <a:t>UMMARIZE</a:t>
            </a:r>
          </a:p>
        </p:txBody>
      </p:sp>
      <p:sp>
        <p:nvSpPr>
          <p:cNvPr id="28" name="Line 15"/>
          <p:cNvSpPr>
            <a:spLocks noChangeShapeType="1"/>
          </p:cNvSpPr>
          <p:nvPr/>
        </p:nvSpPr>
        <p:spPr bwMode="auto">
          <a:xfrm flipH="1" flipV="1">
            <a:off x="2541774" y="3733800"/>
            <a:ext cx="8110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/>
      <p:bldP spid="50182" grpId="0" animBg="1"/>
      <p:bldP spid="50180" grpId="0" animBg="1"/>
      <p:bldP spid="50181" grpId="0" animBg="1"/>
      <p:bldP spid="50183" grpId="0" animBg="1"/>
      <p:bldP spid="50184" grpId="0" animBg="1"/>
      <p:bldP spid="50190" grpId="0" animBg="1"/>
      <p:bldP spid="23" grpId="0" animBg="1"/>
      <p:bldP spid="26" grpId="0" animBg="1"/>
    </p:bld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4357</TotalTime>
  <Words>1217</Words>
  <Application>Microsoft Macintosh PowerPoint</Application>
  <PresentationFormat>On-screen Show (4:3)</PresentationFormat>
  <Paragraphs>216</Paragraphs>
  <Slides>20</Slides>
  <Notes>10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Advantage</vt:lpstr>
      <vt:lpstr>September 20, 2011</vt:lpstr>
      <vt:lpstr>Objectives from Last Class</vt:lpstr>
      <vt:lpstr>Quick Check: A broader interpretation of core components of comprehension is needed to address the problem</vt:lpstr>
      <vt:lpstr>Quick Check: Big Ideas about  Best Practices… (in Chapter 2)</vt:lpstr>
      <vt:lpstr>Today’s Objectives</vt:lpstr>
      <vt:lpstr>Big Ideas about Best Practices… (in Chapter 2)</vt:lpstr>
      <vt:lpstr>BEFORE Reading Strategies  </vt:lpstr>
      <vt:lpstr>DURING Reading Strategies  (or listening or viewing) </vt:lpstr>
      <vt:lpstr>Key Reading Strategies M+MDAAVISS</vt:lpstr>
      <vt:lpstr>AFTER Reading Strategies  </vt:lpstr>
      <vt:lpstr>The Princess and The Bowling Ball (Think-Aloud: Tell what you are thinking as you read) </vt:lpstr>
      <vt:lpstr>Using CPS with Alternative Texts:  (Think-Aloud: Tell what you are thinking as you read) </vt:lpstr>
      <vt:lpstr>Seeing the Strategies in Action:  My Father’s Dragon OR  The Gorilla Rescue  </vt:lpstr>
      <vt:lpstr>Big Ideas Chapter 3: (p. 52-65) Best Practice Implementation</vt:lpstr>
      <vt:lpstr>Homework: Book Activity 2 Comprehension Self-Assessment </vt:lpstr>
      <vt:lpstr>Essential Questions</vt:lpstr>
      <vt:lpstr>Essential Questions (Reframe topics to provide purpose and connections; to motivate and engage) </vt:lpstr>
      <vt:lpstr>Slide 18</vt:lpstr>
      <vt:lpstr>Essential Questions:  You Try…</vt:lpstr>
      <vt:lpstr>Essential Questions: You Try…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Coiro</dc:creator>
  <cp:lastModifiedBy>Julie Coiro</cp:lastModifiedBy>
  <cp:revision>141</cp:revision>
  <cp:lastPrinted>2011-09-13T19:00:50Z</cp:lastPrinted>
  <dcterms:created xsi:type="dcterms:W3CDTF">2011-09-19T00:44:47Z</dcterms:created>
  <dcterms:modified xsi:type="dcterms:W3CDTF">2011-09-19T12:34:11Z</dcterms:modified>
</cp:coreProperties>
</file>